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86" r:id="rId3"/>
    <p:sldId id="387" r:id="rId4"/>
    <p:sldId id="388" r:id="rId5"/>
    <p:sldId id="389" r:id="rId6"/>
    <p:sldId id="390" r:id="rId7"/>
    <p:sldId id="393" r:id="rId8"/>
    <p:sldId id="394" r:id="rId9"/>
    <p:sldId id="395" r:id="rId10"/>
    <p:sldId id="396" r:id="rId11"/>
    <p:sldId id="392" r:id="rId12"/>
    <p:sldId id="397" r:id="rId13"/>
    <p:sldId id="398" r:id="rId14"/>
    <p:sldId id="399" r:id="rId15"/>
    <p:sldId id="400" r:id="rId16"/>
    <p:sldId id="401" r:id="rId17"/>
    <p:sldId id="402" r:id="rId18"/>
    <p:sldId id="403" r:id="rId19"/>
    <p:sldId id="404" r:id="rId20"/>
    <p:sldId id="432" r:id="rId21"/>
    <p:sldId id="405" r:id="rId22"/>
    <p:sldId id="433" r:id="rId23"/>
    <p:sldId id="434" r:id="rId24"/>
    <p:sldId id="435" r:id="rId25"/>
    <p:sldId id="437" r:id="rId26"/>
    <p:sldId id="438" r:id="rId27"/>
    <p:sldId id="439" r:id="rId28"/>
    <p:sldId id="440" r:id="rId29"/>
    <p:sldId id="436" r:id="rId30"/>
    <p:sldId id="441" r:id="rId31"/>
    <p:sldId id="442" r:id="rId32"/>
    <p:sldId id="443" r:id="rId33"/>
    <p:sldId id="444" r:id="rId34"/>
    <p:sldId id="406" r:id="rId35"/>
    <p:sldId id="407" r:id="rId36"/>
    <p:sldId id="408" r:id="rId37"/>
    <p:sldId id="410" r:id="rId38"/>
    <p:sldId id="414" r:id="rId39"/>
    <p:sldId id="411" r:id="rId40"/>
    <p:sldId id="412" r:id="rId41"/>
    <p:sldId id="413" r:id="rId42"/>
    <p:sldId id="418" r:id="rId43"/>
    <p:sldId id="415" r:id="rId44"/>
    <p:sldId id="416" r:id="rId45"/>
    <p:sldId id="417" r:id="rId46"/>
    <p:sldId id="419" r:id="rId47"/>
    <p:sldId id="420" r:id="rId48"/>
    <p:sldId id="421" r:id="rId49"/>
    <p:sldId id="422" r:id="rId50"/>
    <p:sldId id="423" r:id="rId51"/>
    <p:sldId id="424" r:id="rId52"/>
    <p:sldId id="425" r:id="rId53"/>
    <p:sldId id="426" r:id="rId54"/>
    <p:sldId id="427" r:id="rId55"/>
    <p:sldId id="428" r:id="rId56"/>
    <p:sldId id="429" r:id="rId57"/>
    <p:sldId id="43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B"/>
    <a:srgbClr val="A9C9DE"/>
    <a:srgbClr val="D5D5D4"/>
    <a:srgbClr val="FFFEFF"/>
    <a:srgbClr val="1D1D1C"/>
    <a:srgbClr val="EDF0CC"/>
    <a:srgbClr val="EFEFEE"/>
    <a:srgbClr val="7E7E7D"/>
    <a:srgbClr val="FFFFFF"/>
    <a:srgbClr val="1249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92182" autoAdjust="0"/>
  </p:normalViewPr>
  <p:slideViewPr>
    <p:cSldViewPr snapToGrid="0">
      <p:cViewPr varScale="1">
        <p:scale>
          <a:sx n="68" d="100"/>
          <a:sy n="68" d="100"/>
        </p:scale>
        <p:origin x="7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3595F-946B-468C-9AA6-96D5AF02BFB6}" type="datetimeFigureOut">
              <a:rPr lang="en-US" smtClean="0"/>
              <a:t>7/25/2025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B87809-32B8-44FD-A66F-63E9C7C0264E}" type="slidenum">
              <a:rPr lang="en-US" smtClean="0"/>
              <a:t>‹#›</a:t>
            </a:fld>
            <a:endParaRPr lang="en-US"/>
          </a:p>
        </p:txBody>
      </p:sp>
    </p:spTree>
    <p:extLst>
      <p:ext uri="{BB962C8B-B14F-4D97-AF65-F5344CB8AC3E}">
        <p14:creationId xmlns:p14="http://schemas.microsoft.com/office/powerpoint/2010/main" val="98371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constant in programing is changes.</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7</a:t>
            </a:fld>
            <a:endParaRPr lang="en-US"/>
          </a:p>
        </p:txBody>
      </p:sp>
    </p:spTree>
    <p:extLst>
      <p:ext uri="{BB962C8B-B14F-4D97-AF65-F5344CB8AC3E}">
        <p14:creationId xmlns:p14="http://schemas.microsoft.com/office/powerpoint/2010/main" val="141272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constant in programing is changes.</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8</a:t>
            </a:fld>
            <a:endParaRPr lang="en-US"/>
          </a:p>
        </p:txBody>
      </p:sp>
    </p:spTree>
    <p:extLst>
      <p:ext uri="{BB962C8B-B14F-4D97-AF65-F5344CB8AC3E}">
        <p14:creationId xmlns:p14="http://schemas.microsoft.com/office/powerpoint/2010/main" val="145088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constant in programing is changes.</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9</a:t>
            </a:fld>
            <a:endParaRPr lang="en-US"/>
          </a:p>
        </p:txBody>
      </p:sp>
    </p:spTree>
    <p:extLst>
      <p:ext uri="{BB962C8B-B14F-4D97-AF65-F5344CB8AC3E}">
        <p14:creationId xmlns:p14="http://schemas.microsoft.com/office/powerpoint/2010/main" val="376456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constant in programing is changes.</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10</a:t>
            </a:fld>
            <a:endParaRPr lang="en-US"/>
          </a:p>
        </p:txBody>
      </p:sp>
    </p:spTree>
    <p:extLst>
      <p:ext uri="{BB962C8B-B14F-4D97-AF65-F5344CB8AC3E}">
        <p14:creationId xmlns:p14="http://schemas.microsoft.com/office/powerpoint/2010/main" val="301565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var</a:t>
            </a:r>
            <a:r>
              <a:rPr lang="en-US" dirty="0" smtClean="0"/>
              <a:t> internationalPizzaDay23 = new </a:t>
            </a:r>
            <a:r>
              <a:rPr lang="en-US" dirty="0" err="1" smtClean="0"/>
              <a:t>DateTime</a:t>
            </a:r>
            <a:r>
              <a:rPr lang="en-US" dirty="0" smtClean="0"/>
              <a:t>(2023, 2, 9);</a:t>
            </a:r>
            <a:r>
              <a:rPr lang="en-US" dirty="0" err="1" smtClean="0"/>
              <a:t>Console.WriteLine</a:t>
            </a:r>
            <a:r>
              <a:rPr lang="en-US" dirty="0" smtClean="0"/>
              <a:t>("Year is: " + internationalPizzaDay23.Year);</a:t>
            </a:r>
            <a:r>
              <a:rPr lang="en-US" dirty="0" err="1" smtClean="0"/>
              <a:t>Console.WriteLine</a:t>
            </a:r>
            <a:r>
              <a:rPr lang="en-US" dirty="0" smtClean="0"/>
              <a:t>("Month is: " + internationalPizzaDay23.Month);</a:t>
            </a:r>
            <a:r>
              <a:rPr lang="en-US" dirty="0" err="1" smtClean="0"/>
              <a:t>Console.WriteLine</a:t>
            </a:r>
            <a:r>
              <a:rPr lang="en-US" dirty="0" smtClean="0"/>
              <a:t>("Day is: " + internationalPizzaDay23.Day);</a:t>
            </a:r>
            <a:r>
              <a:rPr lang="en-US" dirty="0" err="1" smtClean="0"/>
              <a:t>Console.WriteLine</a:t>
            </a:r>
            <a:r>
              <a:rPr lang="en-US" dirty="0" smtClean="0"/>
              <a:t>("Day of the week is: " + internationalPizzaDay23.DayOfWeek);</a:t>
            </a:r>
            <a:r>
              <a:rPr lang="en-US" dirty="0" err="1" smtClean="0"/>
              <a:t>var</a:t>
            </a:r>
            <a:r>
              <a:rPr lang="en-US" dirty="0" smtClean="0"/>
              <a:t> internationalPizzaDay24 = internationalPizzaDay23.AddYears(1);</a:t>
            </a:r>
            <a:endParaRPr lang="en-US" dirty="0"/>
          </a:p>
        </p:txBody>
      </p:sp>
      <p:sp>
        <p:nvSpPr>
          <p:cNvPr id="4" name="Slide Number Placeholder 3"/>
          <p:cNvSpPr>
            <a:spLocks noGrp="1"/>
          </p:cNvSpPr>
          <p:nvPr>
            <p:ph type="sldNum" sz="quarter" idx="10"/>
          </p:nvPr>
        </p:nvSpPr>
        <p:spPr/>
        <p:txBody>
          <a:bodyPr/>
          <a:lstStyle/>
          <a:p>
            <a:fld id="{24B87809-32B8-44FD-A66F-63E9C7C0264E}" type="slidenum">
              <a:rPr lang="en-US" smtClean="0"/>
              <a:t>38</a:t>
            </a:fld>
            <a:endParaRPr lang="en-US"/>
          </a:p>
        </p:txBody>
      </p:sp>
    </p:spTree>
    <p:extLst>
      <p:ext uri="{BB962C8B-B14F-4D97-AF65-F5344CB8AC3E}">
        <p14:creationId xmlns:p14="http://schemas.microsoft.com/office/powerpoint/2010/main" val="148460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Class</a:t>
            </a:r>
            <a:r>
              <a:rPr lang="en-US" b="1" baseline="0" dirty="0" smtClean="0"/>
              <a:t> Name must be start with Capital letters.</a:t>
            </a:r>
            <a:endParaRPr lang="en-US" b="1" dirty="0"/>
          </a:p>
        </p:txBody>
      </p:sp>
      <p:sp>
        <p:nvSpPr>
          <p:cNvPr id="4" name="Slide Number Placeholder 3"/>
          <p:cNvSpPr>
            <a:spLocks noGrp="1"/>
          </p:cNvSpPr>
          <p:nvPr>
            <p:ph type="sldNum" sz="quarter" idx="10"/>
          </p:nvPr>
        </p:nvSpPr>
        <p:spPr/>
        <p:txBody>
          <a:bodyPr/>
          <a:lstStyle/>
          <a:p>
            <a:fld id="{24B87809-32B8-44FD-A66F-63E9C7C0264E}" type="slidenum">
              <a:rPr lang="en-US" smtClean="0"/>
              <a:t>48</a:t>
            </a:fld>
            <a:endParaRPr lang="en-US"/>
          </a:p>
        </p:txBody>
      </p:sp>
    </p:spTree>
    <p:extLst>
      <p:ext uri="{BB962C8B-B14F-4D97-AF65-F5344CB8AC3E}">
        <p14:creationId xmlns:p14="http://schemas.microsoft.com/office/powerpoint/2010/main" val="1082105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6EF0F41-2168-4E5E-A01D-D406A5BFC0A2}" type="datetime1">
              <a:rPr lang="en-US" smtClean="0"/>
              <a:t>7/25/2025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3698706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4B5DD6-6B61-4F22-AEBC-B54AAD8FD23F}"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65552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F03626-C4CD-4AA9-A0D3-DAFF1DBA59B9}"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4248423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E0F1CB-E94A-42CC-BF4A-93F4F7313348}"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6118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414476E-67B4-48D3-9B40-FAB1D6186C94}"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374106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A4043E4-1198-49B8-88BB-14438C727EA9}" type="datetime1">
              <a:rPr lang="en-US" smtClean="0"/>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934354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D017B5D-2810-4DF9-9613-E957D56C7578}" type="datetime1">
              <a:rPr lang="en-US" smtClean="0"/>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535178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1B3ECC-F875-4725-ACBA-D761C3FBFB8D}"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4154035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853E2B-1951-4CD6-8EBA-E0543E53AFB3}"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373896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0B3B0B-643C-4009-B1E3-4C3A4104A79D}"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5428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80671-DDA7-45DE-901F-2899B253F7E9}"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4263406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F41690-24F7-4C65-BFA2-98791CFFD0EF}"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60966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5F62592-8520-4753-9B6D-E66FD023A024}" type="datetime1">
              <a:rPr lang="en-US" smtClean="0"/>
              <a:t>7/25/2025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296312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D5B59D5-323B-4558-96F8-3DE33D7B1613}" type="datetime1">
              <a:rPr lang="en-US" smtClean="0"/>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04800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CC160-A9F6-44A7-82C2-818C7878CE86}" type="datetime1">
              <a:rPr lang="en-US" smtClean="0"/>
              <a:t>7/25/2025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463849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82EDA0-6B74-49FD-96A1-273B299B18F9}"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552628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FC063AE-AEC0-49D6-96A1-126334F0A8A0}"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129495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D399673-44A8-4926-A670-130BB98F54A2}" type="datetime1">
              <a:rPr lang="en-US" smtClean="0"/>
              <a:t>7/25/2025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5C531F-6EED-4E34-9F10-BB95A8A1F69A}" type="slidenum">
              <a:rPr lang="en-US" smtClean="0"/>
              <a:t>‹#›</a:t>
            </a:fld>
            <a:endParaRPr lang="en-US"/>
          </a:p>
        </p:txBody>
      </p:sp>
    </p:spTree>
    <p:extLst>
      <p:ext uri="{BB962C8B-B14F-4D97-AF65-F5344CB8AC3E}">
        <p14:creationId xmlns:p14="http://schemas.microsoft.com/office/powerpoint/2010/main" val="32197331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2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28.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Full C# by </a:t>
            </a:r>
            <a:r>
              <a:rPr lang="en-US" dirty="0" err="1" smtClean="0"/>
              <a:t>Fakhr</a:t>
            </a:r>
            <a:endParaRPr lang="en-US" dirty="0"/>
          </a:p>
        </p:txBody>
      </p:sp>
      <p:sp>
        <p:nvSpPr>
          <p:cNvPr id="3" name="Subtitle 2"/>
          <p:cNvSpPr>
            <a:spLocks noGrp="1"/>
          </p:cNvSpPr>
          <p:nvPr>
            <p:ph type="subTitle" idx="1"/>
          </p:nvPr>
        </p:nvSpPr>
        <p:spPr/>
        <p:txBody>
          <a:bodyPr/>
          <a:lstStyle/>
          <a:p>
            <a:r>
              <a:rPr lang="en-US" dirty="0" smtClean="0"/>
              <a:t>Zero to hero</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a:t>
            </a:fld>
            <a:endParaRPr lang="en-US"/>
          </a:p>
        </p:txBody>
      </p:sp>
    </p:spTree>
    <p:extLst>
      <p:ext uri="{BB962C8B-B14F-4D97-AF65-F5344CB8AC3E}">
        <p14:creationId xmlns:p14="http://schemas.microsoft.com/office/powerpoint/2010/main" val="34892397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10</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46" y="2097088"/>
            <a:ext cx="10612331" cy="3610479"/>
          </a:xfrm>
          <a:prstGeom prst="rect">
            <a:avLst/>
          </a:prstGeom>
        </p:spPr>
      </p:pic>
    </p:spTree>
    <p:extLst>
      <p:ext uri="{BB962C8B-B14F-4D97-AF65-F5344CB8AC3E}">
        <p14:creationId xmlns:p14="http://schemas.microsoft.com/office/powerpoint/2010/main" val="3138542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11</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845" y="1972305"/>
            <a:ext cx="9765476" cy="4628063"/>
          </a:xfrm>
          <a:prstGeom prst="rect">
            <a:avLst/>
          </a:prstGeom>
        </p:spPr>
      </p:pic>
    </p:spTree>
    <p:extLst>
      <p:ext uri="{BB962C8B-B14F-4D97-AF65-F5344CB8AC3E}">
        <p14:creationId xmlns:p14="http://schemas.microsoft.com/office/powerpoint/2010/main" val="2059890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84" y="1687416"/>
            <a:ext cx="9803137" cy="4998716"/>
          </a:xfrm>
          <a:prstGeom prst="rect">
            <a:avLst/>
          </a:prstGeom>
        </p:spPr>
      </p:pic>
    </p:spTree>
    <p:extLst>
      <p:ext uri="{BB962C8B-B14F-4D97-AF65-F5344CB8AC3E}">
        <p14:creationId xmlns:p14="http://schemas.microsoft.com/office/powerpoint/2010/main" val="2123651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78" y="1869265"/>
            <a:ext cx="9132430" cy="4870082"/>
          </a:xfrm>
          <a:prstGeom prst="rect">
            <a:avLst/>
          </a:prstGeom>
        </p:spPr>
      </p:pic>
    </p:spTree>
    <p:extLst>
      <p:ext uri="{BB962C8B-B14F-4D97-AF65-F5344CB8AC3E}">
        <p14:creationId xmlns:p14="http://schemas.microsoft.com/office/powerpoint/2010/main" val="3617613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95" y="2146836"/>
            <a:ext cx="8840434" cy="3686689"/>
          </a:xfrm>
          <a:prstGeom prst="rect">
            <a:avLst/>
          </a:prstGeom>
        </p:spPr>
      </p:pic>
    </p:spTree>
    <p:extLst>
      <p:ext uri="{BB962C8B-B14F-4D97-AF65-F5344CB8AC3E}">
        <p14:creationId xmlns:p14="http://schemas.microsoft.com/office/powerpoint/2010/main" val="113448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641" y="2146836"/>
            <a:ext cx="10145541" cy="3686689"/>
          </a:xfrm>
          <a:prstGeom prst="rect">
            <a:avLst/>
          </a:prstGeom>
        </p:spPr>
      </p:pic>
    </p:spTree>
    <p:extLst>
      <p:ext uri="{BB962C8B-B14F-4D97-AF65-F5344CB8AC3E}">
        <p14:creationId xmlns:p14="http://schemas.microsoft.com/office/powerpoint/2010/main" val="3430962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31" y="1886069"/>
            <a:ext cx="9343445" cy="4764149"/>
          </a:xfrm>
          <a:prstGeom prst="rect">
            <a:avLst/>
          </a:prstGeom>
        </p:spPr>
      </p:pic>
    </p:spTree>
    <p:extLst>
      <p:ext uri="{BB962C8B-B14F-4D97-AF65-F5344CB8AC3E}">
        <p14:creationId xmlns:p14="http://schemas.microsoft.com/office/powerpoint/2010/main" val="2863583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16" y="1819029"/>
            <a:ext cx="8828217" cy="4708382"/>
          </a:xfrm>
          <a:prstGeom prst="rect">
            <a:avLst/>
          </a:prstGeom>
        </p:spPr>
      </p:pic>
    </p:spTree>
    <p:extLst>
      <p:ext uri="{BB962C8B-B14F-4D97-AF65-F5344CB8AC3E}">
        <p14:creationId xmlns:p14="http://schemas.microsoft.com/office/powerpoint/2010/main" val="2161453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98" y="1744394"/>
            <a:ext cx="9359397" cy="4982701"/>
          </a:xfrm>
          <a:prstGeom prst="rect">
            <a:avLst/>
          </a:prstGeom>
        </p:spPr>
      </p:pic>
    </p:spTree>
    <p:extLst>
      <p:ext uri="{BB962C8B-B14F-4D97-AF65-F5344CB8AC3E}">
        <p14:creationId xmlns:p14="http://schemas.microsoft.com/office/powerpoint/2010/main" val="3473536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46" y="1915738"/>
            <a:ext cx="10612331" cy="4658375"/>
          </a:xfrm>
          <a:prstGeom prst="rect">
            <a:avLst/>
          </a:prstGeom>
        </p:spPr>
      </p:pic>
    </p:spTree>
    <p:extLst>
      <p:ext uri="{BB962C8B-B14F-4D97-AF65-F5344CB8AC3E}">
        <p14:creationId xmlns:p14="http://schemas.microsoft.com/office/powerpoint/2010/main" val="3897734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&amp; low level methods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4782"/>
            <a:ext cx="8335538" cy="4963218"/>
          </a:xfrm>
          <a:prstGeom prst="rect">
            <a:avLst/>
          </a:prstGeom>
        </p:spPr>
      </p:pic>
    </p:spTree>
    <p:extLst>
      <p:ext uri="{BB962C8B-B14F-4D97-AF65-F5344CB8AC3E}">
        <p14:creationId xmlns:p14="http://schemas.microsoft.com/office/powerpoint/2010/main" val="80590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20</a:t>
            </a:fld>
            <a:endParaRPr lang="en-US"/>
          </a:p>
        </p:txBody>
      </p:sp>
      <p:sp>
        <p:nvSpPr>
          <p:cNvPr id="5" name="Rectangle 4"/>
          <p:cNvSpPr/>
          <p:nvPr/>
        </p:nvSpPr>
        <p:spPr>
          <a:xfrm>
            <a:off x="1141413" y="2366779"/>
            <a:ext cx="8721969" cy="2246769"/>
          </a:xfrm>
          <a:prstGeom prst="rect">
            <a:avLst/>
          </a:prstGeom>
        </p:spPr>
        <p:txBody>
          <a:bodyPr wrap="square">
            <a:spAutoFit/>
          </a:bodyPr>
          <a:lstStyle/>
          <a:p>
            <a:pPr algn="just"/>
            <a:r>
              <a:rPr lang="en-US" sz="2800" b="1" dirty="0"/>
              <a:t>In C#, an object is a fundamental concept in Object-Oriented Programming (OOP) and represents an instance of a class, </a:t>
            </a:r>
            <a:r>
              <a:rPr lang="en-US" sz="2800" b="1" dirty="0" err="1"/>
              <a:t>struct</a:t>
            </a:r>
            <a:r>
              <a:rPr lang="en-US" sz="2800" b="1" dirty="0"/>
              <a:t>, or record. It is a block of memory allocated and configured according to the blueprint defined by its type. </a:t>
            </a:r>
          </a:p>
        </p:txBody>
      </p:sp>
    </p:spTree>
    <p:extLst>
      <p:ext uri="{BB962C8B-B14F-4D97-AF65-F5344CB8AC3E}">
        <p14:creationId xmlns:p14="http://schemas.microsoft.com/office/powerpoint/2010/main" val="188421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6150"/>
            <a:ext cx="10450383" cy="5191850"/>
          </a:xfrm>
          <a:prstGeom prst="rect">
            <a:avLst/>
          </a:prstGeom>
        </p:spPr>
      </p:pic>
      <p:sp>
        <p:nvSpPr>
          <p:cNvPr id="5" name="Rectangle 4"/>
          <p:cNvSpPr/>
          <p:nvPr/>
        </p:nvSpPr>
        <p:spPr>
          <a:xfrm>
            <a:off x="7709095" y="5078437"/>
            <a:ext cx="1294228" cy="323557"/>
          </a:xfrm>
          <a:prstGeom prst="rect">
            <a:avLst/>
          </a:prstGeom>
          <a:solidFill>
            <a:srgbClr val="E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288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22</a:t>
            </a:fld>
            <a:endParaRPr lang="en-US"/>
          </a:p>
        </p:txBody>
      </p:sp>
      <p:sp>
        <p:nvSpPr>
          <p:cNvPr id="5" name="Rectangle 4"/>
          <p:cNvSpPr/>
          <p:nvPr/>
        </p:nvSpPr>
        <p:spPr>
          <a:xfrm>
            <a:off x="1141413" y="2366779"/>
            <a:ext cx="8721969" cy="2677656"/>
          </a:xfrm>
          <a:prstGeom prst="rect">
            <a:avLst/>
          </a:prstGeom>
        </p:spPr>
        <p:txBody>
          <a:bodyPr wrap="square">
            <a:spAutoFit/>
          </a:bodyPr>
          <a:lstStyle/>
          <a:p>
            <a:pPr algn="just"/>
            <a:r>
              <a:rPr lang="en-US" sz="2800" b="1" dirty="0"/>
              <a:t>In C#, objects, specifically instances of reference types (classes, interfaces, delegates), are primarily stored on the managed heap. The heap is a region of memory designated for dynamic memory allocation, meaning memory is allocated and deallocated as needed during the program's execution.</a:t>
            </a:r>
          </a:p>
        </p:txBody>
      </p:sp>
    </p:spTree>
    <p:extLst>
      <p:ext uri="{BB962C8B-B14F-4D97-AF65-F5344CB8AC3E}">
        <p14:creationId xmlns:p14="http://schemas.microsoft.com/office/powerpoint/2010/main" val="2798838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23</a:t>
            </a:fld>
            <a:endParaRPr lang="en-US"/>
          </a:p>
        </p:txBody>
      </p:sp>
      <p:sp>
        <p:nvSpPr>
          <p:cNvPr id="5" name="Rectangle 4"/>
          <p:cNvSpPr/>
          <p:nvPr/>
        </p:nvSpPr>
        <p:spPr>
          <a:xfrm>
            <a:off x="1141413" y="2366779"/>
            <a:ext cx="8721969" cy="3539430"/>
          </a:xfrm>
          <a:prstGeom prst="rect">
            <a:avLst/>
          </a:prstGeom>
        </p:spPr>
        <p:txBody>
          <a:bodyPr wrap="square">
            <a:spAutoFit/>
          </a:bodyPr>
          <a:lstStyle/>
          <a:p>
            <a:pPr algn="just"/>
            <a:r>
              <a:rPr lang="en-US" sz="2800" b="1" dirty="0"/>
              <a:t>In C#, the heap is a region of memory used for dynamic memory allocation, primarily storing objects (instances of reference types like classes, interfaces, delegates, and arrays). Unlike the stack, which follows a Last-In, First-Out (LIFO) structure for value types and local variables within method scopes, the heap offers more flexible storage where objects can be placed anywhere space is available.</a:t>
            </a:r>
          </a:p>
        </p:txBody>
      </p:sp>
    </p:spTree>
    <p:extLst>
      <p:ext uri="{BB962C8B-B14F-4D97-AF65-F5344CB8AC3E}">
        <p14:creationId xmlns:p14="http://schemas.microsoft.com/office/powerpoint/2010/main" val="3473935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63" y="2099689"/>
            <a:ext cx="7783097" cy="3966147"/>
          </a:xfrm>
          <a:prstGeom prst="rect">
            <a:avLst/>
          </a:prstGeom>
        </p:spPr>
      </p:pic>
    </p:spTree>
    <p:extLst>
      <p:ext uri="{BB962C8B-B14F-4D97-AF65-F5344CB8AC3E}">
        <p14:creationId xmlns:p14="http://schemas.microsoft.com/office/powerpoint/2010/main" val="3345745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25</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71" y="2097088"/>
            <a:ext cx="10345594" cy="4620270"/>
          </a:xfrm>
          <a:prstGeom prst="rect">
            <a:avLst/>
          </a:prstGeom>
        </p:spPr>
      </p:pic>
      <p:sp>
        <p:nvSpPr>
          <p:cNvPr id="6" name="Rectangle 5"/>
          <p:cNvSpPr/>
          <p:nvPr/>
        </p:nvSpPr>
        <p:spPr>
          <a:xfrm>
            <a:off x="8145193" y="5981430"/>
            <a:ext cx="1111347" cy="182563"/>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953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701" y="2097088"/>
            <a:ext cx="2676899" cy="1228896"/>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965" y="3741689"/>
            <a:ext cx="2038635" cy="1400370"/>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785" y="1922055"/>
            <a:ext cx="6706536" cy="4448796"/>
          </a:xfrm>
          <a:prstGeom prst="rect">
            <a:avLst/>
          </a:prstGeom>
        </p:spPr>
      </p:pic>
    </p:spTree>
    <p:extLst>
      <p:ext uri="{BB962C8B-B14F-4D97-AF65-F5344CB8AC3E}">
        <p14:creationId xmlns:p14="http://schemas.microsoft.com/office/powerpoint/2010/main" val="391386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509" y="1759441"/>
            <a:ext cx="3534268" cy="4858428"/>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4" y="1759441"/>
            <a:ext cx="2695951" cy="2305372"/>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1644" y="1759441"/>
            <a:ext cx="5528786" cy="4096322"/>
          </a:xfrm>
          <a:prstGeom prst="rect">
            <a:avLst/>
          </a:prstGeom>
        </p:spPr>
      </p:pic>
    </p:spTree>
    <p:extLst>
      <p:ext uri="{BB962C8B-B14F-4D97-AF65-F5344CB8AC3E}">
        <p14:creationId xmlns:p14="http://schemas.microsoft.com/office/powerpoint/2010/main" val="1217986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28</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89" y="2097088"/>
            <a:ext cx="10183646" cy="3639058"/>
          </a:xfrm>
          <a:prstGeom prst="rect">
            <a:avLst/>
          </a:prstGeom>
        </p:spPr>
      </p:pic>
      <p:sp>
        <p:nvSpPr>
          <p:cNvPr id="6" name="Rectangle 5"/>
          <p:cNvSpPr/>
          <p:nvPr/>
        </p:nvSpPr>
        <p:spPr>
          <a:xfrm>
            <a:off x="8314006" y="4979963"/>
            <a:ext cx="2067951" cy="365760"/>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Times New Roman" panose="02020603050405020304" pitchFamily="18" charset="0"/>
                <a:cs typeface="Times New Roman" panose="02020603050405020304" pitchFamily="18" charset="0"/>
              </a:rPr>
              <a:t>p</a:t>
            </a:r>
            <a:r>
              <a:rPr lang="en-US" sz="1400" b="1" dirty="0" smtClean="0">
                <a:solidFill>
                  <a:schemeClr val="bg1"/>
                </a:solidFill>
                <a:latin typeface="Times New Roman" panose="02020603050405020304" pitchFamily="18" charset="0"/>
                <a:cs typeface="Times New Roman" panose="02020603050405020304" pitchFamily="18" charset="0"/>
              </a:rPr>
              <a:t>roduct 3</a:t>
            </a:r>
            <a:endParaRPr lang="en-US"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558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 - </a:t>
            </a:r>
            <a:r>
              <a:rPr lang="en-US" b="1" dirty="0"/>
              <a:t>Allocation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29</a:t>
            </a:fld>
            <a:endParaRPr lang="en-US"/>
          </a:p>
        </p:txBody>
      </p:sp>
      <p:sp>
        <p:nvSpPr>
          <p:cNvPr id="5" name="Rectangle 4"/>
          <p:cNvSpPr/>
          <p:nvPr/>
        </p:nvSpPr>
        <p:spPr>
          <a:xfrm>
            <a:off x="1141413" y="2366779"/>
            <a:ext cx="8721969" cy="2246769"/>
          </a:xfrm>
          <a:prstGeom prst="rect">
            <a:avLst/>
          </a:prstGeom>
        </p:spPr>
        <p:txBody>
          <a:bodyPr wrap="square">
            <a:spAutoFit/>
          </a:bodyPr>
          <a:lstStyle/>
          <a:p>
            <a:pPr algn="just"/>
            <a:r>
              <a:rPr lang="en-US" sz="2800" b="1" dirty="0"/>
              <a:t>Allocation:</a:t>
            </a:r>
          </a:p>
          <a:p>
            <a:pPr algn="just"/>
            <a:r>
              <a:rPr lang="en-US" sz="2800" b="1" dirty="0"/>
              <a:t>When you create an instance of a reference type using the new keyword (e.g., </a:t>
            </a:r>
            <a:r>
              <a:rPr lang="en-US" sz="2800" b="1" dirty="0" err="1"/>
              <a:t>MyClass</a:t>
            </a:r>
            <a:r>
              <a:rPr lang="en-US" sz="2800" b="1" dirty="0"/>
              <a:t> </a:t>
            </a:r>
            <a:r>
              <a:rPr lang="en-US" sz="2800" b="1" dirty="0" err="1"/>
              <a:t>obj</a:t>
            </a:r>
            <a:r>
              <a:rPr lang="en-US" sz="2800" b="1" dirty="0"/>
              <a:t> = new </a:t>
            </a:r>
            <a:r>
              <a:rPr lang="en-US" sz="2800" b="1" dirty="0" err="1"/>
              <a:t>MyClass</a:t>
            </a:r>
            <a:r>
              <a:rPr lang="en-US" sz="2800" b="1" dirty="0"/>
              <a:t>();), the Common Language Runtime (CLR) allocates space for that object on the managed heap.</a:t>
            </a:r>
          </a:p>
        </p:txBody>
      </p:sp>
    </p:spTree>
    <p:extLst>
      <p:ext uri="{BB962C8B-B14F-4D97-AF65-F5344CB8AC3E}">
        <p14:creationId xmlns:p14="http://schemas.microsoft.com/office/powerpoint/2010/main" val="229978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29" y="1758216"/>
            <a:ext cx="9033615" cy="4797329"/>
          </a:xfrm>
          <a:prstGeom prst="rect">
            <a:avLst/>
          </a:prstGeom>
        </p:spPr>
      </p:pic>
    </p:spTree>
    <p:extLst>
      <p:ext uri="{BB962C8B-B14F-4D97-AF65-F5344CB8AC3E}">
        <p14:creationId xmlns:p14="http://schemas.microsoft.com/office/powerpoint/2010/main" val="1216154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 - </a:t>
            </a:r>
            <a:r>
              <a:rPr lang="en-US" b="1" dirty="0"/>
              <a:t>Reference vs. Object</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30</a:t>
            </a:fld>
            <a:endParaRPr lang="en-US"/>
          </a:p>
        </p:txBody>
      </p:sp>
      <p:sp>
        <p:nvSpPr>
          <p:cNvPr id="5" name="Rectangle 4"/>
          <p:cNvSpPr/>
          <p:nvPr/>
        </p:nvSpPr>
        <p:spPr>
          <a:xfrm>
            <a:off x="1141413" y="2366779"/>
            <a:ext cx="8721969" cy="3108543"/>
          </a:xfrm>
          <a:prstGeom prst="rect">
            <a:avLst/>
          </a:prstGeom>
        </p:spPr>
        <p:txBody>
          <a:bodyPr wrap="square">
            <a:spAutoFit/>
          </a:bodyPr>
          <a:lstStyle/>
          <a:p>
            <a:pPr algn="just"/>
            <a:r>
              <a:rPr lang="en-US" sz="2800" b="1" dirty="0"/>
              <a:t>Reference vs. Object:</a:t>
            </a:r>
          </a:p>
          <a:p>
            <a:pPr algn="just"/>
            <a:r>
              <a:rPr lang="en-US" sz="2800" b="1" dirty="0"/>
              <a:t>It's important to distinguish between the object itself and the reference to that object. The object's data resides on the heap, while the variable that holds the reference to that object can be stored on either the stack (for local variables within a method) or the heap (if it's a field of another object that is also on the heap).</a:t>
            </a:r>
          </a:p>
        </p:txBody>
      </p:sp>
    </p:spTree>
    <p:extLst>
      <p:ext uri="{BB962C8B-B14F-4D97-AF65-F5344CB8AC3E}">
        <p14:creationId xmlns:p14="http://schemas.microsoft.com/office/powerpoint/2010/main" val="659205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 - </a:t>
            </a:r>
            <a:r>
              <a:rPr lang="en-US" b="1" dirty="0"/>
              <a:t>Garbage Collection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31</a:t>
            </a:fld>
            <a:endParaRPr lang="en-US"/>
          </a:p>
        </p:txBody>
      </p:sp>
      <p:sp>
        <p:nvSpPr>
          <p:cNvPr id="5" name="Rectangle 4"/>
          <p:cNvSpPr/>
          <p:nvPr/>
        </p:nvSpPr>
        <p:spPr>
          <a:xfrm>
            <a:off x="1141413" y="2366779"/>
            <a:ext cx="8721969" cy="2677656"/>
          </a:xfrm>
          <a:prstGeom prst="rect">
            <a:avLst/>
          </a:prstGeom>
        </p:spPr>
        <p:txBody>
          <a:bodyPr wrap="square">
            <a:spAutoFit/>
          </a:bodyPr>
          <a:lstStyle/>
          <a:p>
            <a:pPr algn="just"/>
            <a:r>
              <a:rPr lang="en-US" sz="2800" b="1" dirty="0"/>
              <a:t>Garbage Collection:</a:t>
            </a:r>
          </a:p>
          <a:p>
            <a:pPr algn="just"/>
            <a:r>
              <a:rPr lang="en-US" sz="2800" b="1" dirty="0"/>
              <a:t>The managed heap is managed by the .NET Garbage Collector (GC). The GC automatically tracks objects on the heap and reclaims memory occupied by objects that are no longer referenced by any part of the running program, preventing memory leaks. </a:t>
            </a:r>
          </a:p>
        </p:txBody>
      </p:sp>
    </p:spTree>
    <p:extLst>
      <p:ext uri="{BB962C8B-B14F-4D97-AF65-F5344CB8AC3E}">
        <p14:creationId xmlns:p14="http://schemas.microsoft.com/office/powerpoint/2010/main" val="2126648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 - </a:t>
            </a:r>
            <a:r>
              <a:rPr lang="en-US" b="1" dirty="0"/>
              <a:t>Generational Heap</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32</a:t>
            </a:fld>
            <a:endParaRPr lang="en-US"/>
          </a:p>
        </p:txBody>
      </p:sp>
      <p:sp>
        <p:nvSpPr>
          <p:cNvPr id="5" name="Rectangle 4"/>
          <p:cNvSpPr/>
          <p:nvPr/>
        </p:nvSpPr>
        <p:spPr>
          <a:xfrm>
            <a:off x="1141413" y="2366779"/>
            <a:ext cx="8721969" cy="2677656"/>
          </a:xfrm>
          <a:prstGeom prst="rect">
            <a:avLst/>
          </a:prstGeom>
        </p:spPr>
        <p:txBody>
          <a:bodyPr wrap="square">
            <a:spAutoFit/>
          </a:bodyPr>
          <a:lstStyle/>
          <a:p>
            <a:pPr algn="just"/>
            <a:r>
              <a:rPr lang="en-US" sz="2800" b="1" dirty="0"/>
              <a:t>Generational Heap:</a:t>
            </a:r>
          </a:p>
          <a:p>
            <a:pPr algn="just"/>
            <a:r>
              <a:rPr lang="en-US" sz="2800" b="1" dirty="0"/>
              <a:t>The managed heap is organized into generations (Generation 0, Generation 1, and Generation 2) to optimize garbage collection. Newly created objects are typically placed in Generation 0, and objects that survive garbage collections are promoted to higher generations.</a:t>
            </a:r>
          </a:p>
        </p:txBody>
      </p:sp>
    </p:spTree>
    <p:extLst>
      <p:ext uri="{BB962C8B-B14F-4D97-AF65-F5344CB8AC3E}">
        <p14:creationId xmlns:p14="http://schemas.microsoft.com/office/powerpoint/2010/main" val="1666964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objects – heap - </a:t>
            </a:r>
            <a:r>
              <a:rPr lang="en-US" sz="3200" b="1" dirty="0"/>
              <a:t>Large Object Heap (LOH)</a:t>
            </a:r>
            <a:endParaRPr lang="en-US" sz="3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33</a:t>
            </a:fld>
            <a:endParaRPr lang="en-US"/>
          </a:p>
        </p:txBody>
      </p:sp>
      <p:sp>
        <p:nvSpPr>
          <p:cNvPr id="5" name="Rectangle 4"/>
          <p:cNvSpPr/>
          <p:nvPr/>
        </p:nvSpPr>
        <p:spPr>
          <a:xfrm>
            <a:off x="1141413" y="2366779"/>
            <a:ext cx="8721969" cy="3108543"/>
          </a:xfrm>
          <a:prstGeom prst="rect">
            <a:avLst/>
          </a:prstGeom>
        </p:spPr>
        <p:txBody>
          <a:bodyPr wrap="square">
            <a:spAutoFit/>
          </a:bodyPr>
          <a:lstStyle/>
          <a:p>
            <a:pPr algn="just"/>
            <a:r>
              <a:rPr lang="en-US" sz="2800" b="1" dirty="0"/>
              <a:t>Large Object Heap (LOH):</a:t>
            </a:r>
          </a:p>
          <a:p>
            <a:pPr algn="just"/>
            <a:r>
              <a:rPr lang="en-US" sz="2800" b="1" dirty="0"/>
              <a:t>For objects exceeding a certain size threshold (currently 85,000 bytes), a separate area of the heap called the Large Object Heap (LOH) is used. The LOH has different garbage collection characteristics, notably it is not compacted by default during garbage collection, which can lead to fragmentation.</a:t>
            </a:r>
          </a:p>
        </p:txBody>
      </p:sp>
    </p:spTree>
    <p:extLst>
      <p:ext uri="{BB962C8B-B14F-4D97-AF65-F5344CB8AC3E}">
        <p14:creationId xmlns:p14="http://schemas.microsoft.com/office/powerpoint/2010/main" val="140954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57" y="1942765"/>
            <a:ext cx="9761488" cy="4432243"/>
          </a:xfrm>
          <a:prstGeom prst="rect">
            <a:avLst/>
          </a:prstGeom>
        </p:spPr>
      </p:pic>
    </p:spTree>
    <p:extLst>
      <p:ext uri="{BB962C8B-B14F-4D97-AF65-F5344CB8AC3E}">
        <p14:creationId xmlns:p14="http://schemas.microsoft.com/office/powerpoint/2010/main" val="1188618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08" y="1753434"/>
            <a:ext cx="9542313" cy="4859566"/>
          </a:xfrm>
          <a:prstGeom prst="rect">
            <a:avLst/>
          </a:prstGeom>
        </p:spPr>
      </p:pic>
    </p:spTree>
    <p:extLst>
      <p:ext uri="{BB962C8B-B14F-4D97-AF65-F5344CB8AC3E}">
        <p14:creationId xmlns:p14="http://schemas.microsoft.com/office/powerpoint/2010/main" val="1983332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36</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491" y="1717929"/>
            <a:ext cx="9938830" cy="4978369"/>
          </a:xfrm>
          <a:prstGeom prst="rect">
            <a:avLst/>
          </a:prstGeom>
        </p:spPr>
      </p:pic>
    </p:spTree>
    <p:extLst>
      <p:ext uri="{BB962C8B-B14F-4D97-AF65-F5344CB8AC3E}">
        <p14:creationId xmlns:p14="http://schemas.microsoft.com/office/powerpoint/2010/main" val="2650551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programing</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405" y="2536946"/>
            <a:ext cx="9412013" cy="3162741"/>
          </a:xfrm>
          <a:prstGeom prst="rect">
            <a:avLst/>
          </a:prstGeom>
        </p:spPr>
      </p:pic>
    </p:spTree>
    <p:extLst>
      <p:ext uri="{BB962C8B-B14F-4D97-AF65-F5344CB8AC3E}">
        <p14:creationId xmlns:p14="http://schemas.microsoft.com/office/powerpoint/2010/main" val="1778958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Date and time</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38</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15" y="2493972"/>
            <a:ext cx="9802593" cy="2657846"/>
          </a:xfrm>
          <a:prstGeom prst="rect">
            <a:avLst/>
          </a:prstGeom>
        </p:spPr>
      </p:pic>
    </p:spTree>
    <p:extLst>
      <p:ext uri="{BB962C8B-B14F-4D97-AF65-F5344CB8AC3E}">
        <p14:creationId xmlns:p14="http://schemas.microsoft.com/office/powerpoint/2010/main" val="2897002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Date and time</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39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24" y="2097088"/>
            <a:ext cx="9682936" cy="4367326"/>
          </a:xfrm>
          <a:prstGeom prst="rect">
            <a:avLst/>
          </a:prstGeom>
        </p:spPr>
      </p:pic>
    </p:spTree>
    <p:extLst>
      <p:ext uri="{BB962C8B-B14F-4D97-AF65-F5344CB8AC3E}">
        <p14:creationId xmlns:p14="http://schemas.microsoft.com/office/powerpoint/2010/main" val="241879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27" y="1981092"/>
            <a:ext cx="9716856" cy="4696480"/>
          </a:xfrm>
          <a:prstGeom prst="rect">
            <a:avLst/>
          </a:prstGeom>
        </p:spPr>
      </p:pic>
    </p:spTree>
    <p:extLst>
      <p:ext uri="{BB962C8B-B14F-4D97-AF65-F5344CB8AC3E}">
        <p14:creationId xmlns:p14="http://schemas.microsoft.com/office/powerpoint/2010/main" val="3520103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Date and time</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161" y="1878676"/>
            <a:ext cx="9676307" cy="4694446"/>
          </a:xfrm>
          <a:prstGeom prst="rect">
            <a:avLst/>
          </a:prstGeom>
        </p:spPr>
      </p:pic>
    </p:spTree>
    <p:extLst>
      <p:ext uri="{BB962C8B-B14F-4D97-AF65-F5344CB8AC3E}">
        <p14:creationId xmlns:p14="http://schemas.microsoft.com/office/powerpoint/2010/main" val="1512917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Date and time</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306" y="2560912"/>
            <a:ext cx="9481724" cy="2862407"/>
          </a:xfrm>
          <a:prstGeom prst="rect">
            <a:avLst/>
          </a:prstGeom>
        </p:spPr>
      </p:pic>
    </p:spTree>
    <p:extLst>
      <p:ext uri="{BB962C8B-B14F-4D97-AF65-F5344CB8AC3E}">
        <p14:creationId xmlns:p14="http://schemas.microsoft.com/office/powerpoint/2010/main" val="3769989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42</a:t>
            </a:fld>
            <a:endParaRPr lang="en-US"/>
          </a:p>
        </p:txBody>
      </p:sp>
      <p:pic>
        <p:nvPicPr>
          <p:cNvPr id="5" name="Picture 4" descr="006 Abstraction[UdemyIran].mp4 - PotPlay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833774"/>
            <a:ext cx="8510954" cy="4785075"/>
          </a:xfrm>
          <a:prstGeom prst="rect">
            <a:avLst/>
          </a:prstGeom>
        </p:spPr>
      </p:pic>
      <p:sp>
        <p:nvSpPr>
          <p:cNvPr id="6" name="Rectangle 5"/>
          <p:cNvSpPr/>
          <p:nvPr/>
        </p:nvSpPr>
        <p:spPr>
          <a:xfrm>
            <a:off x="9260295" y="6374340"/>
            <a:ext cx="392072" cy="244509"/>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783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Date and time – convert to Persian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447" y="2523227"/>
            <a:ext cx="8559930" cy="2695886"/>
          </a:xfrm>
          <a:prstGeom prst="rect">
            <a:avLst/>
          </a:prstGeom>
        </p:spPr>
      </p:pic>
    </p:spTree>
    <p:extLst>
      <p:ext uri="{BB962C8B-B14F-4D97-AF65-F5344CB8AC3E}">
        <p14:creationId xmlns:p14="http://schemas.microsoft.com/office/powerpoint/2010/main" val="2608085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44</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978" y="2429389"/>
            <a:ext cx="9854867" cy="2896412"/>
          </a:xfrm>
          <a:prstGeom prst="rect">
            <a:avLst/>
          </a:prstGeom>
        </p:spPr>
      </p:pic>
    </p:spTree>
    <p:extLst>
      <p:ext uri="{BB962C8B-B14F-4D97-AF65-F5344CB8AC3E}">
        <p14:creationId xmlns:p14="http://schemas.microsoft.com/office/powerpoint/2010/main" val="424900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45</a:t>
            </a:fld>
            <a:endParaRPr lang="en-US"/>
          </a:p>
        </p:txBody>
      </p:sp>
      <p:pic>
        <p:nvPicPr>
          <p:cNvPr id="3" name="Picture 2" descr="006 Abstraction[UdemyIran].mp4 - PotPlay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138" y="1935826"/>
            <a:ext cx="8426548" cy="4737620"/>
          </a:xfrm>
          <a:prstGeom prst="rect">
            <a:avLst/>
          </a:prstGeom>
        </p:spPr>
      </p:pic>
      <p:sp>
        <p:nvSpPr>
          <p:cNvPr id="6" name="Rectangle 5"/>
          <p:cNvSpPr/>
          <p:nvPr/>
        </p:nvSpPr>
        <p:spPr>
          <a:xfrm>
            <a:off x="9915614" y="6428937"/>
            <a:ext cx="392072" cy="244509"/>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944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46</a:t>
            </a:fld>
            <a:endParaRPr lang="en-US"/>
          </a:p>
        </p:txBody>
      </p:sp>
      <p:pic>
        <p:nvPicPr>
          <p:cNvPr id="3" name="Picture 2" descr="006 Abstraction[UdemyIran].mp4 - PotPlay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928275"/>
            <a:ext cx="8464997" cy="4759237"/>
          </a:xfrm>
          <a:prstGeom prst="rect">
            <a:avLst/>
          </a:prstGeom>
        </p:spPr>
      </p:pic>
      <p:sp>
        <p:nvSpPr>
          <p:cNvPr id="5" name="Rectangle 4"/>
          <p:cNvSpPr/>
          <p:nvPr/>
        </p:nvSpPr>
        <p:spPr>
          <a:xfrm>
            <a:off x="9214338" y="6443003"/>
            <a:ext cx="392072" cy="244509"/>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408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abstraction</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47</a:t>
            </a:fld>
            <a:endParaRPr lang="en-US"/>
          </a:p>
        </p:txBody>
      </p:sp>
      <p:pic>
        <p:nvPicPr>
          <p:cNvPr id="3" name="Picture 2" descr="006 Abstraction[UdemyIran].mp4 - PotPlay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828598"/>
            <a:ext cx="8567225" cy="4816712"/>
          </a:xfrm>
          <a:prstGeom prst="rect">
            <a:avLst/>
          </a:prstGeom>
        </p:spPr>
      </p:pic>
      <p:sp>
        <p:nvSpPr>
          <p:cNvPr id="5" name="Rectangle 4"/>
          <p:cNvSpPr/>
          <p:nvPr/>
        </p:nvSpPr>
        <p:spPr>
          <a:xfrm>
            <a:off x="9200271" y="6358597"/>
            <a:ext cx="508367" cy="286713"/>
          </a:xfrm>
          <a:prstGeom prst="rect">
            <a:avLst/>
          </a:prstGeom>
          <a:solidFill>
            <a:srgbClr val="1D1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078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t>
            </a:r>
            <a:r>
              <a:rPr lang="en-US" dirty="0" smtClean="0"/>
              <a:t>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48</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18" y="1872648"/>
            <a:ext cx="10545647" cy="4772691"/>
          </a:xfrm>
          <a:prstGeom prst="rect">
            <a:avLst/>
          </a:prstGeom>
        </p:spPr>
      </p:pic>
      <p:sp>
        <p:nvSpPr>
          <p:cNvPr id="5" name="Rectangle 4"/>
          <p:cNvSpPr/>
          <p:nvPr/>
        </p:nvSpPr>
        <p:spPr>
          <a:xfrm>
            <a:off x="8271803" y="5022166"/>
            <a:ext cx="844062" cy="323557"/>
          </a:xfrm>
          <a:prstGeom prst="rect">
            <a:avLst/>
          </a:prstGeom>
          <a:solidFill>
            <a:srgbClr val="EDF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476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t>
            </a:r>
            <a:r>
              <a:rPr lang="en-US" dirty="0" smtClean="0"/>
              <a:t>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49</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88" y="2278966"/>
            <a:ext cx="9897333" cy="4421873"/>
          </a:xfrm>
          <a:prstGeom prst="rect">
            <a:avLst/>
          </a:prstGeom>
        </p:spPr>
      </p:pic>
    </p:spTree>
    <p:extLst>
      <p:ext uri="{BB962C8B-B14F-4D97-AF65-F5344CB8AC3E}">
        <p14:creationId xmlns:p14="http://schemas.microsoft.com/office/powerpoint/2010/main" val="212461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305" y="1984546"/>
            <a:ext cx="7662213" cy="4760912"/>
          </a:xfrm>
          <a:prstGeom prst="rect">
            <a:avLst/>
          </a:prstGeom>
        </p:spPr>
      </p:pic>
    </p:spTree>
    <p:extLst>
      <p:ext uri="{BB962C8B-B14F-4D97-AF65-F5344CB8AC3E}">
        <p14:creationId xmlns:p14="http://schemas.microsoft.com/office/powerpoint/2010/main" val="1080957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t>
            </a:r>
            <a:r>
              <a:rPr lang="en-US" dirty="0" smtClean="0"/>
              <a:t>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49" y="1911197"/>
            <a:ext cx="9801967" cy="4870977"/>
          </a:xfrm>
          <a:prstGeom prst="rect">
            <a:avLst/>
          </a:prstGeom>
        </p:spPr>
      </p:pic>
    </p:spTree>
    <p:extLst>
      <p:ext uri="{BB962C8B-B14F-4D97-AF65-F5344CB8AC3E}">
        <p14:creationId xmlns:p14="http://schemas.microsoft.com/office/powerpoint/2010/main" val="1360237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t>
            </a:r>
            <a:r>
              <a:rPr lang="en-US" dirty="0" smtClean="0"/>
              <a:t>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459" y="2379147"/>
            <a:ext cx="7563906" cy="3686689"/>
          </a:xfrm>
          <a:prstGeom prst="rect">
            <a:avLst/>
          </a:prstGeom>
        </p:spPr>
      </p:pic>
    </p:spTree>
    <p:extLst>
      <p:ext uri="{BB962C8B-B14F-4D97-AF65-F5344CB8AC3E}">
        <p14:creationId xmlns:p14="http://schemas.microsoft.com/office/powerpoint/2010/main" val="1076277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t>
            </a:r>
            <a:r>
              <a:rPr lang="en-US" dirty="0" smtClean="0"/>
              <a:t>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122" y="2097088"/>
            <a:ext cx="9096579" cy="4609587"/>
          </a:xfrm>
          <a:prstGeom prst="rect">
            <a:avLst/>
          </a:prstGeom>
        </p:spPr>
      </p:pic>
    </p:spTree>
    <p:extLst>
      <p:ext uri="{BB962C8B-B14F-4D97-AF65-F5344CB8AC3E}">
        <p14:creationId xmlns:p14="http://schemas.microsoft.com/office/powerpoint/2010/main" val="2283607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t>
            </a:r>
            <a:r>
              <a:rPr lang="en-US" dirty="0" smtClean="0"/>
              <a:t>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58" y="2447461"/>
            <a:ext cx="9293960" cy="3800938"/>
          </a:xfrm>
          <a:prstGeom prst="rect">
            <a:avLst/>
          </a:prstGeom>
        </p:spPr>
      </p:pic>
    </p:spTree>
    <p:extLst>
      <p:ext uri="{BB962C8B-B14F-4D97-AF65-F5344CB8AC3E}">
        <p14:creationId xmlns:p14="http://schemas.microsoft.com/office/powerpoint/2010/main" val="4056277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t>
            </a:r>
            <a:r>
              <a:rPr lang="en-US" dirty="0" smtClean="0"/>
              <a:t>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36" y="2097088"/>
            <a:ext cx="9151231" cy="4656038"/>
          </a:xfrm>
          <a:prstGeom prst="rect">
            <a:avLst/>
          </a:prstGeom>
        </p:spPr>
      </p:pic>
    </p:spTree>
    <p:extLst>
      <p:ext uri="{BB962C8B-B14F-4D97-AF65-F5344CB8AC3E}">
        <p14:creationId xmlns:p14="http://schemas.microsoft.com/office/powerpoint/2010/main" val="3710415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t>
            </a:r>
            <a:r>
              <a:rPr lang="en-US" dirty="0" smtClean="0"/>
              <a:t>a class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248" y="2097088"/>
            <a:ext cx="8440328" cy="3924848"/>
          </a:xfrm>
          <a:prstGeom prst="rect">
            <a:avLst/>
          </a:prstGeom>
        </p:spPr>
      </p:pic>
    </p:spTree>
    <p:extLst>
      <p:ext uri="{BB962C8B-B14F-4D97-AF65-F5344CB8AC3E}">
        <p14:creationId xmlns:p14="http://schemas.microsoft.com/office/powerpoint/2010/main" val="2794793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t>
            </a:r>
            <a:r>
              <a:rPr lang="en-US" dirty="0" smtClean="0"/>
              <a:t>a class - fields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2" y="1645125"/>
            <a:ext cx="9916909" cy="5087060"/>
          </a:xfrm>
          <a:prstGeom prst="rect">
            <a:avLst/>
          </a:prstGeom>
        </p:spPr>
      </p:pic>
      <p:sp>
        <p:nvSpPr>
          <p:cNvPr id="5" name="Rectangle 4"/>
          <p:cNvSpPr/>
          <p:nvPr/>
        </p:nvSpPr>
        <p:spPr>
          <a:xfrm>
            <a:off x="7399606" y="5092505"/>
            <a:ext cx="1223889" cy="393895"/>
          </a:xfrm>
          <a:prstGeom prst="rect">
            <a:avLst/>
          </a:prstGeom>
          <a:solidFill>
            <a:srgbClr val="D5D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051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 creating </a:t>
            </a:r>
            <a:r>
              <a:rPr lang="en-US" dirty="0" smtClean="0"/>
              <a:t>a class - fields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57</a:t>
            </a:fld>
            <a:endParaRPr lang="en-US"/>
          </a:p>
        </p:txBody>
      </p:sp>
    </p:spTree>
    <p:extLst>
      <p:ext uri="{BB962C8B-B14F-4D97-AF65-F5344CB8AC3E}">
        <p14:creationId xmlns:p14="http://schemas.microsoft.com/office/powerpoint/2010/main" val="1854216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5348"/>
            <a:ext cx="8774275" cy="5142652"/>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020" y="2097088"/>
            <a:ext cx="3048651" cy="2659704"/>
          </a:xfrm>
          <a:prstGeom prst="rect">
            <a:avLst/>
          </a:prstGeom>
        </p:spPr>
      </p:pic>
    </p:spTree>
    <p:extLst>
      <p:ext uri="{BB962C8B-B14F-4D97-AF65-F5344CB8AC3E}">
        <p14:creationId xmlns:p14="http://schemas.microsoft.com/office/powerpoint/2010/main" val="256682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7</a:t>
            </a:fld>
            <a:endParaRPr lang="en-US"/>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991" y="2097088"/>
            <a:ext cx="5132842" cy="4534431"/>
          </a:xfrm>
          <a:prstGeom prst="rect">
            <a:avLst/>
          </a:prstGeom>
        </p:spPr>
      </p:pic>
    </p:spTree>
    <p:extLst>
      <p:ext uri="{BB962C8B-B14F-4D97-AF65-F5344CB8AC3E}">
        <p14:creationId xmlns:p14="http://schemas.microsoft.com/office/powerpoint/2010/main" val="1513787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8</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511" y="2097088"/>
            <a:ext cx="8973802" cy="4229690"/>
          </a:xfrm>
          <a:prstGeom prst="rect">
            <a:avLst/>
          </a:prstGeom>
        </p:spPr>
      </p:pic>
    </p:spTree>
    <p:extLst>
      <p:ext uri="{BB962C8B-B14F-4D97-AF65-F5344CB8AC3E}">
        <p14:creationId xmlns:p14="http://schemas.microsoft.com/office/powerpoint/2010/main" val="252415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code problems</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9</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7" y="1898788"/>
            <a:ext cx="10014804" cy="4755231"/>
          </a:xfrm>
          <a:prstGeom prst="rect">
            <a:avLst/>
          </a:prstGeom>
        </p:spPr>
      </p:pic>
    </p:spTree>
    <p:extLst>
      <p:ext uri="{BB962C8B-B14F-4D97-AF65-F5344CB8AC3E}">
        <p14:creationId xmlns:p14="http://schemas.microsoft.com/office/powerpoint/2010/main" val="23873070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1829</TotalTime>
  <Words>841</Words>
  <Application>Microsoft Office PowerPoint</Application>
  <PresentationFormat>Widescreen</PresentationFormat>
  <Paragraphs>141</Paragraphs>
  <Slides>57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Times New Roman</vt:lpstr>
      <vt:lpstr>Trebuchet MS</vt:lpstr>
      <vt:lpstr>Tw Cen MT</vt:lpstr>
      <vt:lpstr>Circuit</vt:lpstr>
      <vt:lpstr>Full C# by Fakhr</vt:lpstr>
      <vt:lpstr>High &amp; low level methods</vt:lpstr>
      <vt:lpstr>Our code problems</vt:lpstr>
      <vt:lpstr>Our code problems</vt:lpstr>
      <vt:lpstr>Our code problems</vt:lpstr>
      <vt:lpstr>Our code problems</vt:lpstr>
      <vt:lpstr>Our code problems</vt:lpstr>
      <vt:lpstr>Our code problems</vt:lpstr>
      <vt:lpstr>Our code problems</vt:lpstr>
      <vt:lpstr>Our code problems</vt:lpstr>
      <vt:lpstr>Object oriented programing</vt:lpstr>
      <vt:lpstr>Object oriented programing</vt:lpstr>
      <vt:lpstr>Object oriented programing</vt:lpstr>
      <vt:lpstr>Object oriented programing</vt:lpstr>
      <vt:lpstr>Object oriented programing</vt:lpstr>
      <vt:lpstr>Object oriented programing</vt:lpstr>
      <vt:lpstr>Object oriented programing</vt:lpstr>
      <vt:lpstr>Object oriented programing</vt:lpstr>
      <vt:lpstr>Object oriented programing</vt:lpstr>
      <vt:lpstr>OOP - objects</vt:lpstr>
      <vt:lpstr>Object oriented programing</vt:lpstr>
      <vt:lpstr>OOP – objects - heap</vt:lpstr>
      <vt:lpstr>OOP – objects - heap</vt:lpstr>
      <vt:lpstr>OOP – objects - heap</vt:lpstr>
      <vt:lpstr>OOP – objects - heap</vt:lpstr>
      <vt:lpstr>OOP – objects - heap</vt:lpstr>
      <vt:lpstr>OOP – objects - heap</vt:lpstr>
      <vt:lpstr>OOP – objects - heap</vt:lpstr>
      <vt:lpstr>OOP – objects – heap - Allocation</vt:lpstr>
      <vt:lpstr>OOP – objects – heap - Reference vs. Object</vt:lpstr>
      <vt:lpstr>OOP – objects – heap - Garbage Collection</vt:lpstr>
      <vt:lpstr>OOP – objects – heap - Generational Heap</vt:lpstr>
      <vt:lpstr>OOP – objects – heap - Large Object Heap (LOH)</vt:lpstr>
      <vt:lpstr>Object oriented programing</vt:lpstr>
      <vt:lpstr>Object oriented programing</vt:lpstr>
      <vt:lpstr>Object oriented programing</vt:lpstr>
      <vt:lpstr>Object oriented programing</vt:lpstr>
      <vt:lpstr>OOP – Date and time</vt:lpstr>
      <vt:lpstr>OOP – Date and time</vt:lpstr>
      <vt:lpstr>OOP – Date and time</vt:lpstr>
      <vt:lpstr>OOP – Date and time</vt:lpstr>
      <vt:lpstr>OOP – abstraction</vt:lpstr>
      <vt:lpstr>OOP – Date and time – convert to Persian</vt:lpstr>
      <vt:lpstr>OOP – abstraction</vt:lpstr>
      <vt:lpstr>OOP – abstraction</vt:lpstr>
      <vt:lpstr>OOP – abstraction</vt:lpstr>
      <vt:lpstr>OOP – abstraction</vt:lpstr>
      <vt:lpstr>OOP – creating a class</vt:lpstr>
      <vt:lpstr>OOP – creating a class</vt:lpstr>
      <vt:lpstr>OOP – creating a class</vt:lpstr>
      <vt:lpstr>OOP – creating a class</vt:lpstr>
      <vt:lpstr>OOP – creating a class</vt:lpstr>
      <vt:lpstr>OOP – creating a class</vt:lpstr>
      <vt:lpstr>OOP – creating a class</vt:lpstr>
      <vt:lpstr>OOP – creating a class</vt:lpstr>
      <vt:lpstr>OOP – creating a class - fields</vt:lpstr>
      <vt:lpstr>OOP – creating a class - fields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C# by Fakhr</dc:title>
  <dc:creator>Kambiz</dc:creator>
  <cp:lastModifiedBy>Kambiz</cp:lastModifiedBy>
  <cp:revision>111</cp:revision>
  <dcterms:created xsi:type="dcterms:W3CDTF">2025-07-05T10:44:02Z</dcterms:created>
  <dcterms:modified xsi:type="dcterms:W3CDTF">2025-07-25T07:22:22Z</dcterms:modified>
</cp:coreProperties>
</file>